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324" r:id="rId2"/>
    <p:sldId id="289" r:id="rId3"/>
    <p:sldId id="256" r:id="rId4"/>
    <p:sldId id="257" r:id="rId5"/>
    <p:sldId id="258" r:id="rId6"/>
    <p:sldId id="305" r:id="rId7"/>
    <p:sldId id="290" r:id="rId8"/>
    <p:sldId id="320" r:id="rId9"/>
    <p:sldId id="321" r:id="rId10"/>
    <p:sldId id="316" r:id="rId11"/>
    <p:sldId id="317" r:id="rId12"/>
    <p:sldId id="291" r:id="rId13"/>
    <p:sldId id="259" r:id="rId14"/>
    <p:sldId id="322" r:id="rId15"/>
    <p:sldId id="292" r:id="rId16"/>
    <p:sldId id="260" r:id="rId17"/>
    <p:sldId id="323" r:id="rId18"/>
    <p:sldId id="293" r:id="rId19"/>
    <p:sldId id="264" r:id="rId20"/>
    <p:sldId id="266" r:id="rId21"/>
    <p:sldId id="294" r:id="rId22"/>
    <p:sldId id="262" r:id="rId23"/>
    <p:sldId id="263" r:id="rId24"/>
    <p:sldId id="265" r:id="rId25"/>
    <p:sldId id="267" r:id="rId26"/>
    <p:sldId id="268" r:id="rId27"/>
    <p:sldId id="295" r:id="rId28"/>
    <p:sldId id="270" r:id="rId29"/>
    <p:sldId id="261" r:id="rId30"/>
    <p:sldId id="271" r:id="rId31"/>
    <p:sldId id="272" r:id="rId32"/>
    <p:sldId id="296" r:id="rId33"/>
    <p:sldId id="273" r:id="rId34"/>
    <p:sldId id="297" r:id="rId35"/>
    <p:sldId id="274" r:id="rId36"/>
    <p:sldId id="298" r:id="rId37"/>
    <p:sldId id="275" r:id="rId38"/>
    <p:sldId id="299" r:id="rId39"/>
    <p:sldId id="280" r:id="rId40"/>
    <p:sldId id="279" r:id="rId41"/>
    <p:sldId id="300" r:id="rId42"/>
    <p:sldId id="269" r:id="rId43"/>
    <p:sldId id="281" r:id="rId44"/>
    <p:sldId id="301" r:id="rId45"/>
    <p:sldId id="282" r:id="rId46"/>
    <p:sldId id="303" r:id="rId47"/>
    <p:sldId id="283" r:id="rId48"/>
    <p:sldId id="302" r:id="rId49"/>
    <p:sldId id="284" r:id="rId50"/>
    <p:sldId id="286" r:id="rId51"/>
    <p:sldId id="304" r:id="rId52"/>
    <p:sldId id="276" r:id="rId53"/>
    <p:sldId id="287" r:id="rId54"/>
    <p:sldId id="319" r:id="rId55"/>
    <p:sldId id="288" r:id="rId56"/>
    <p:sldId id="318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25" r:id="rId68"/>
    <p:sldId id="326" r:id="rId69"/>
    <p:sldId id="327" r:id="rId70"/>
    <p:sldId id="329" r:id="rId71"/>
    <p:sldId id="330" r:id="rId72"/>
    <p:sldId id="331" r:id="rId73"/>
    <p:sldId id="332" r:id="rId74"/>
    <p:sldId id="334" r:id="rId75"/>
    <p:sldId id="333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커머스 7차" initials="이7" lastIdx="1" clrIdx="0">
    <p:extLst>
      <p:ext uri="{19B8F6BF-5375-455C-9EA6-DF929625EA0E}">
        <p15:presenceInfo xmlns:p15="http://schemas.microsoft.com/office/powerpoint/2012/main" userId="이커머스 7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660"/>
  </p:normalViewPr>
  <p:slideViewPr>
    <p:cSldViewPr snapToGrid="0">
      <p:cViewPr>
        <p:scale>
          <a:sx n="75" d="100"/>
          <a:sy n="75" d="100"/>
        </p:scale>
        <p:origin x="2298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80432-C810-4344-8ED9-3F8606C6E362}" type="datetimeFigureOut">
              <a:rPr lang="ko-KR" altLang="en-US" smtClean="0"/>
              <a:t>2024-11-15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3F049-F2D8-4558-9B97-78B241B78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23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9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2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0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5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4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9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7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8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E4D8C-18CC-4E1F-A014-4C4EA0C5F2D9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404" y="2618509"/>
            <a:ext cx="8255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구매자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64208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5937" y="2562225"/>
            <a:ext cx="11433637" cy="1156768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ARS</a:t>
            </a:r>
            <a:r>
              <a:rPr lang="ko-KR" altLang="en-US" sz="7200" dirty="0" smtClean="0"/>
              <a:t>전화주문 페이지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369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ARS</a:t>
            </a:r>
            <a:r>
              <a:rPr lang="ko-KR" altLang="en-US" sz="2400" dirty="0" smtClean="0"/>
              <a:t>전화주문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318" y="1045226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100" dirty="0"/>
              <a:t>ARS</a:t>
            </a:r>
            <a:r>
              <a:rPr lang="ko-KR" altLang="en-US" sz="1100" dirty="0"/>
              <a:t>전화주문 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6" y="1406927"/>
            <a:ext cx="3023460" cy="521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35" y="651629"/>
            <a:ext cx="2665491" cy="5965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60" y="781323"/>
            <a:ext cx="2477101" cy="5817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0938" y="1571105"/>
            <a:ext cx="1579418" cy="2616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latin typeface="Arial Rounded MT Bold" panose="020F0704030504030204" pitchFamily="34" charset="0"/>
              </a:rPr>
              <a:t>브라보마이라이프</a:t>
            </a:r>
            <a:endParaRPr lang="ko-KR" altLang="en-US" sz="11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0388" y="2647405"/>
            <a:ext cx="82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회원가입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6058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회원가입 화면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3" y="1620043"/>
            <a:ext cx="5608317" cy="5237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5" y="1620043"/>
            <a:ext cx="5576323" cy="4602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0" y="1868374"/>
            <a:ext cx="648772" cy="491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2620" y="5914348"/>
            <a:ext cx="188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-&gt; </a:t>
            </a:r>
            <a:r>
              <a:rPr lang="ko-KR" altLang="en-US" sz="1400" dirty="0" smtClean="0"/>
              <a:t>달력 형식 예정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" y="20574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" y="254508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840" y="301752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5840" y="348996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1180" y="394946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960" y="4430936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2060" y="570968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2285" y="1738834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3380" y="1695415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8900" y="1703249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61760" y="31623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1760" y="4692317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" y="6376714"/>
            <a:ext cx="3588910" cy="3467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6300" y="6197361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2285" y="1116775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</a:t>
            </a:r>
            <a:r>
              <a:rPr lang="en-US" altLang="ko-KR" sz="1400" dirty="0" smtClean="0"/>
              <a:t>ront/member/</a:t>
            </a:r>
            <a:r>
              <a:rPr lang="en-US" altLang="ko-KR" sz="1400" dirty="0" err="1" smtClean="0"/>
              <a:t>registerForm.jsp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2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회원가입 화면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3" y="1620043"/>
            <a:ext cx="5608317" cy="5237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5" y="1620043"/>
            <a:ext cx="5576323" cy="4602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0" y="1868374"/>
            <a:ext cx="648772" cy="491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2620" y="5914348"/>
            <a:ext cx="188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-&gt; </a:t>
            </a:r>
            <a:r>
              <a:rPr lang="ko-KR" altLang="en-US" sz="1400" dirty="0" smtClean="0"/>
              <a:t>달력 형식 예정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" y="20574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" y="254508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840" y="301752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5840" y="348996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1180" y="394946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960" y="4430936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2060" y="570968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2285" y="1738834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3380" y="1695415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8900" y="1703249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61760" y="31623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1760" y="4692317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" y="6376714"/>
            <a:ext cx="3588910" cy="3467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6300" y="6197361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2285" y="1116775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</a:t>
            </a:r>
            <a:r>
              <a:rPr lang="en-US" altLang="ko-KR" sz="1400" dirty="0" smtClean="0"/>
              <a:t>ront/member/</a:t>
            </a:r>
            <a:r>
              <a:rPr lang="en-US" altLang="ko-KR" sz="1400" dirty="0" err="1" smtClean="0"/>
              <a:t>registerForm.jsp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2800350" y="2545080"/>
            <a:ext cx="6296025" cy="294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가입 완료 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회원 가입이 완료 되었습니다</a:t>
            </a:r>
            <a:r>
              <a:rPr lang="en-US" altLang="ko-KR" dirty="0"/>
              <a:t>.</a:t>
            </a:r>
            <a:r>
              <a:rPr lang="en-US" altLang="ko-KR" dirty="0" smtClean="0"/>
              <a:t>”</a:t>
            </a:r>
          </a:p>
          <a:p>
            <a:pPr algn="ctr"/>
            <a:r>
              <a:rPr lang="ko-KR" altLang="en-US" dirty="0" err="1" smtClean="0"/>
              <a:t>멘트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회원 가입 </a:t>
            </a:r>
            <a:r>
              <a:rPr lang="ko-KR" altLang="en-US" dirty="0" smtClean="0"/>
              <a:t>실패 시</a:t>
            </a:r>
            <a:endParaRPr lang="en-US" altLang="ko-KR" dirty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입력하지 않은 필수 항목이 있습니다</a:t>
            </a:r>
            <a:r>
              <a:rPr lang="en-US" altLang="ko-KR" dirty="0" smtClean="0"/>
              <a:t>!”</a:t>
            </a:r>
            <a:endParaRPr lang="en-US" altLang="ko-KR" dirty="0"/>
          </a:p>
          <a:p>
            <a:pPr algn="ctr"/>
            <a:r>
              <a:rPr lang="ko-KR" altLang="en-US" dirty="0" err="1"/>
              <a:t>멘트</a:t>
            </a:r>
            <a:r>
              <a:rPr lang="ko-KR" altLang="en-US" dirty="0"/>
              <a:t>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7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5623" y="2688573"/>
            <a:ext cx="82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로그인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2217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로그인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316954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로그인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loginForm.jsp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18" y="2955791"/>
            <a:ext cx="3665096" cy="12774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42" y="4353116"/>
            <a:ext cx="3630972" cy="4698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258277" y="150162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800350" y="2545080"/>
            <a:ext cx="6296025" cy="294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완료 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“000</a:t>
            </a:r>
            <a:r>
              <a:rPr lang="ko-KR" altLang="en-US" dirty="0" smtClean="0"/>
              <a:t>님 반갑습니다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멘트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로그인 실패 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이메일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다시 확인해주세요</a:t>
            </a:r>
            <a:r>
              <a:rPr lang="en-US" altLang="ko-KR" dirty="0" smtClean="0"/>
              <a:t>!”</a:t>
            </a:r>
          </a:p>
          <a:p>
            <a:pPr algn="ctr"/>
            <a:r>
              <a:rPr lang="ko-KR" altLang="en-US" dirty="0" err="1"/>
              <a:t>멘트</a:t>
            </a:r>
            <a:r>
              <a:rPr lang="ko-KR" altLang="en-US" dirty="0"/>
              <a:t>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9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로그인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316954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로그인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loginForm.jsp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18" y="2955791"/>
            <a:ext cx="3665096" cy="12774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42" y="4353116"/>
            <a:ext cx="3630972" cy="4698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258277" y="150162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0159" y="2699657"/>
            <a:ext cx="9953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아이디 찾기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5625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아이디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아이디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findID.jsp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60" y="2864094"/>
            <a:ext cx="3239590" cy="191648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00087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2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404" y="2618509"/>
            <a:ext cx="8255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메인 화면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9455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아이디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아이디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findID.jsp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15" y="2855154"/>
            <a:ext cx="2586550" cy="18283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16713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647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비밀번호 찾기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57325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99" y="2855154"/>
            <a:ext cx="2628385" cy="18665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33339" y="1231177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86" y="2770433"/>
            <a:ext cx="2785007" cy="21038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16713" y="131695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9" y="2855154"/>
            <a:ext cx="2628385" cy="18665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58277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12" y="2855154"/>
            <a:ext cx="2519914" cy="18386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45919" y="4219574"/>
            <a:ext cx="66675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25026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0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2810107"/>
            <a:ext cx="4532203" cy="14889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578" y="2652055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이메일 인증 형식    </a:t>
            </a:r>
            <a:r>
              <a:rPr lang="en-US" altLang="ko-KR" dirty="0" smtClean="0"/>
              <a:t>-&gt;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150212" y="1231177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8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err="1" smtClean="0"/>
              <a:t>마이페이지</a:t>
            </a:r>
            <a:r>
              <a:rPr lang="ko-KR" altLang="en-US" sz="9600" dirty="0" smtClean="0"/>
              <a:t>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2812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마이 페이지 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18247" y="2701695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8247" y="2710303"/>
            <a:ext cx="3346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000</a:t>
            </a:r>
            <a:r>
              <a:rPr lang="ko-KR" altLang="en-US" sz="1400" dirty="0"/>
              <a:t>님의 포인트 </a:t>
            </a:r>
            <a:r>
              <a:rPr lang="en-US" altLang="ko-KR" sz="1400" dirty="0" smtClean="0"/>
              <a:t>1,000P</a:t>
            </a:r>
          </a:p>
          <a:p>
            <a:r>
              <a:rPr lang="ko-KR" altLang="en-US" sz="800" dirty="0" smtClean="0"/>
              <a:t>포인트 내역</a:t>
            </a:r>
            <a:endParaRPr lang="en-US" altLang="ko-KR" sz="8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052532"/>
              </p:ext>
            </p:extLst>
          </p:nvPr>
        </p:nvGraphicFramePr>
        <p:xfrm>
          <a:off x="4322618" y="3133897"/>
          <a:ext cx="2261061" cy="55488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53687">
                  <a:extLst>
                    <a:ext uri="{9D8B030D-6E8A-4147-A177-3AD203B41FA5}">
                      <a16:colId xmlns:a16="http://schemas.microsoft.com/office/drawing/2014/main" val="1497024638"/>
                    </a:ext>
                  </a:extLst>
                </a:gridCol>
                <a:gridCol w="753687">
                  <a:extLst>
                    <a:ext uri="{9D8B030D-6E8A-4147-A177-3AD203B41FA5}">
                      <a16:colId xmlns:a16="http://schemas.microsoft.com/office/drawing/2014/main" val="327233283"/>
                    </a:ext>
                  </a:extLst>
                </a:gridCol>
                <a:gridCol w="753687">
                  <a:extLst>
                    <a:ext uri="{9D8B030D-6E8A-4147-A177-3AD203B41FA5}">
                      <a16:colId xmlns:a16="http://schemas.microsoft.com/office/drawing/2014/main" val="2985599753"/>
                    </a:ext>
                  </a:extLst>
                </a:gridCol>
              </a:tblGrid>
              <a:tr h="277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날짜</a:t>
                      </a:r>
                      <a:endParaRPr lang="en-US" altLang="ko-KR" sz="900" u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상품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포인트</a:t>
                      </a:r>
                      <a:endParaRPr lang="ko-KR" altLang="en-US" sz="9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23964"/>
                  </a:ext>
                </a:extLst>
              </a:tr>
              <a:tr h="277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u="none" dirty="0" smtClean="0"/>
                        <a:t>2024.09.30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마그네슘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u="none" dirty="0" smtClean="0"/>
                        <a:t>+100p</a:t>
                      </a:r>
                      <a:endParaRPr lang="ko-KR" altLang="en-US" sz="9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0953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18247" y="3882399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18247" y="3943236"/>
            <a:ext cx="205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배송 조회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204391" y="5057265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218247" y="5104319"/>
            <a:ext cx="343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000</a:t>
            </a:r>
            <a:r>
              <a:rPr lang="ko-KR" altLang="en-US" sz="1400" dirty="0" smtClean="0"/>
              <a:t>님의 </a:t>
            </a:r>
            <a:r>
              <a:rPr lang="ko-KR" altLang="en-US" sz="1400" dirty="0" err="1" smtClean="0"/>
              <a:t>찜한</a:t>
            </a:r>
            <a:r>
              <a:rPr lang="ko-KR" altLang="en-US" sz="1400" dirty="0" smtClean="0"/>
              <a:t> 상품 보기 ♥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7988531" y="3017423"/>
            <a:ext cx="3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&lt;- 5</a:t>
            </a:r>
            <a:r>
              <a:rPr lang="ko-KR" altLang="en-US" dirty="0" smtClean="0"/>
              <a:t>개 정도 표시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42586"/>
              </p:ext>
            </p:extLst>
          </p:nvPr>
        </p:nvGraphicFramePr>
        <p:xfrm>
          <a:off x="4314303" y="5447319"/>
          <a:ext cx="2269376" cy="272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4688">
                  <a:extLst>
                    <a:ext uri="{9D8B030D-6E8A-4147-A177-3AD203B41FA5}">
                      <a16:colId xmlns:a16="http://schemas.microsoft.com/office/drawing/2014/main" val="1696597463"/>
                    </a:ext>
                  </a:extLst>
                </a:gridCol>
                <a:gridCol w="1134688">
                  <a:extLst>
                    <a:ext uri="{9D8B030D-6E8A-4147-A177-3AD203B41FA5}">
                      <a16:colId xmlns:a16="http://schemas.microsoft.com/office/drawing/2014/main" val="148579918"/>
                    </a:ext>
                  </a:extLst>
                </a:gridCol>
              </a:tblGrid>
              <a:tr h="2725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상품내역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14825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8528858" y="119669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6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변경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076449" y="3079750"/>
            <a:ext cx="1160779" cy="160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- </a:t>
            </a:r>
            <a:r>
              <a:rPr lang="ko-KR" altLang="en-US" sz="1000" dirty="0" smtClean="0"/>
              <a:t>회원 정보 변경</a:t>
            </a:r>
            <a:endParaRPr lang="ko-KR" altLang="en-US" sz="1000" dirty="0"/>
          </a:p>
        </p:txBody>
      </p:sp>
      <p:sp>
        <p:nvSpPr>
          <p:cNvPr id="39" name="직사각형 38"/>
          <p:cNvSpPr/>
          <p:nvPr/>
        </p:nvSpPr>
        <p:spPr>
          <a:xfrm>
            <a:off x="4218247" y="2729801"/>
            <a:ext cx="3556000" cy="3283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정보 변경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sz="1000" dirty="0" smtClean="0"/>
          </a:p>
          <a:p>
            <a:r>
              <a:rPr lang="ko-KR" altLang="en-US" sz="1000" dirty="0" smtClean="0"/>
              <a:t>이메일</a:t>
            </a:r>
            <a:endParaRPr lang="en-US" altLang="ko-KR" sz="1000" dirty="0" smtClean="0"/>
          </a:p>
          <a:p>
            <a:r>
              <a:rPr lang="ko-KR" altLang="en-US" sz="1000" dirty="0" smtClean="0"/>
              <a:t>이름</a:t>
            </a:r>
            <a:endParaRPr lang="en-US" altLang="ko-KR" sz="1000" dirty="0" smtClean="0"/>
          </a:p>
          <a:p>
            <a:r>
              <a:rPr lang="ko-KR" altLang="en-US" sz="1000" dirty="0" smtClean="0"/>
              <a:t>휴대폰 번호</a:t>
            </a:r>
            <a:endParaRPr lang="en-US" altLang="ko-KR" sz="1000" dirty="0" smtClean="0"/>
          </a:p>
          <a:p>
            <a:r>
              <a:rPr lang="ko-KR" altLang="en-US" sz="1000" dirty="0" smtClean="0"/>
              <a:t>주소</a:t>
            </a:r>
            <a:endParaRPr lang="en-US" altLang="ko-KR" sz="1000" dirty="0" smtClean="0"/>
          </a:p>
          <a:p>
            <a:r>
              <a:rPr lang="ko-KR" altLang="en-US" sz="1000" dirty="0" smtClean="0"/>
              <a:t>생일</a:t>
            </a:r>
            <a:endParaRPr lang="en-US" altLang="ko-KR" sz="1000" dirty="0" smtClean="0"/>
          </a:p>
          <a:p>
            <a:r>
              <a:rPr lang="ko-KR" altLang="en-US" sz="1000" dirty="0" smtClean="0"/>
              <a:t>성별</a:t>
            </a:r>
            <a:endParaRPr lang="en-US" altLang="ko-KR" sz="1000" dirty="0" smtClean="0"/>
          </a:p>
          <a:p>
            <a:r>
              <a:rPr lang="ko-KR" altLang="en-US" sz="1000" dirty="0" smtClean="0"/>
              <a:t>마케팅 수신 여부</a:t>
            </a:r>
            <a:endParaRPr lang="en-US" altLang="ko-KR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390907" y="4168836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390906" y="4348318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390906" y="4531534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390905" y="4719297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390905" y="4936141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390905" y="5118424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9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4" y="1423251"/>
            <a:ext cx="9173855" cy="4344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819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1</a:t>
            </a:r>
            <a:endParaRPr lang="ko-KR" altLang="en-US" sz="4800" dirty="0"/>
          </a:p>
        </p:txBody>
      </p:sp>
      <p:sp>
        <p:nvSpPr>
          <p:cNvPr id="7" name="직사각형 6"/>
          <p:cNvSpPr/>
          <p:nvPr/>
        </p:nvSpPr>
        <p:spPr>
          <a:xfrm>
            <a:off x="8574161" y="1514978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8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비밀 번호 변경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18247" y="2809703"/>
            <a:ext cx="3556000" cy="3133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sz="1000" dirty="0" smtClean="0"/>
          </a:p>
          <a:p>
            <a:r>
              <a:rPr lang="ko-KR" altLang="en-US" sz="1000" dirty="0" smtClean="0"/>
              <a:t>현재 비밀번호</a:t>
            </a:r>
            <a:endParaRPr lang="en-US" altLang="ko-KR" sz="1000" dirty="0" smtClean="0"/>
          </a:p>
          <a:p>
            <a:r>
              <a:rPr lang="ko-KR" altLang="en-US" sz="1000" dirty="0" smtClean="0"/>
              <a:t>신규 비밀번호</a:t>
            </a:r>
            <a:endParaRPr lang="en-US" altLang="ko-KR" sz="1000" dirty="0" smtClean="0"/>
          </a:p>
          <a:p>
            <a:r>
              <a:rPr lang="ko-KR" altLang="en-US" sz="1000" dirty="0" smtClean="0"/>
              <a:t>신규 비밀번호 확인</a:t>
            </a:r>
            <a:endParaRPr lang="en-US" altLang="ko-KR" sz="1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032000" y="3244851"/>
            <a:ext cx="1144500" cy="133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 변경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4821497" y="3244851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79806" y="4341092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79805" y="4520574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79805" y="4703790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525397" y="127586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9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탈퇴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65563"/>
            <a:ext cx="3556000" cy="3054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038350" y="3377432"/>
            <a:ext cx="1144500" cy="133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 </a:t>
            </a:r>
            <a:r>
              <a:rPr lang="ko-KR" altLang="en-US" sz="900" dirty="0" smtClean="0"/>
              <a:t>회원 탈퇴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92409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229" y="3668648"/>
            <a:ext cx="2606941" cy="201907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375356" y="127586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구매 이력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033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구매 이력 화면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01143"/>
            <a:ext cx="3556000" cy="3118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18310" y="3778480"/>
            <a:ext cx="1221047" cy="170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구매 이력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07063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구매 이력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26" y="4086537"/>
            <a:ext cx="3417548" cy="9540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375356" y="132792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3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문의 이력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5835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문의 이력 화면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01143"/>
            <a:ext cx="3556000" cy="3118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19176" y="3940234"/>
            <a:ext cx="1221047" cy="231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문의 이력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07063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 이력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26" y="4086537"/>
            <a:ext cx="3417548" cy="9540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75356" y="127320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2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052" y="2063932"/>
            <a:ext cx="110511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맞춤 건강 추천 </a:t>
            </a:r>
            <a:endParaRPr lang="en-US" altLang="ko-KR" sz="9600" dirty="0" smtClean="0"/>
          </a:p>
          <a:p>
            <a:pPr algn="ctr"/>
            <a:r>
              <a:rPr lang="ko-KR" altLang="en-US" sz="9600" dirty="0" smtClean="0"/>
              <a:t>결과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7519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맞춤 건강 추천 결과 화면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31" y="2176472"/>
            <a:ext cx="7428322" cy="42030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50044" y="4171813"/>
            <a:ext cx="1221047" cy="231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맞춤 건강 추천 결과</a:t>
            </a:r>
            <a:endParaRPr lang="ko-KR" altLang="en-US" sz="9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668" y="1938778"/>
            <a:ext cx="3500856" cy="492874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375356" y="132952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1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569029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전체 상품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5759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전체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64" y="561417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5381" y="694972"/>
            <a:ext cx="10058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전체 상품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28799" y="122853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전체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828799" y="148923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기능별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1828799" y="174040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성분별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830232" y="1979928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대상별</a:t>
            </a:r>
            <a:endParaRPr lang="en-US" altLang="ko-KR" sz="8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41691" y="2319904"/>
            <a:ext cx="1737358" cy="2176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4" y="1423251"/>
            <a:ext cx="9173855" cy="4344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2132" y="307571"/>
            <a:ext cx="6259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2</a:t>
            </a:r>
          </a:p>
          <a:p>
            <a:pPr algn="ctr"/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Index.jsp</a:t>
            </a:r>
            <a:endParaRPr lang="en-US" altLang="ko-KR" sz="1200" dirty="0" smtClean="0"/>
          </a:p>
          <a:p>
            <a:pPr algn="ctr"/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3" y="1423251"/>
            <a:ext cx="9890458" cy="44727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8861" y="366159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45791" y="3659645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0810" y="365397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87740" y="366159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전체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40" y="533983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2140" y="688309"/>
            <a:ext cx="187867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전체 상품</a:t>
            </a:r>
            <a:endParaRPr lang="en-US" altLang="ko-KR" sz="900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69505" y="1270119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전체</a:t>
            </a:r>
            <a:endParaRPr lang="ko-KR" altLang="en-US" sz="11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69505" y="1593741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기능별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1853740" y="3313367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성분별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1956262" y="41819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15503" y="4992202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대상별</a:t>
            </a:r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2021867" y="1872883"/>
            <a:ext cx="1459611" cy="1405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혈당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혈압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항산화 면역력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염증 </a:t>
            </a:r>
            <a:r>
              <a:rPr lang="ko-KR" altLang="en-US" sz="800" dirty="0" err="1" smtClean="0"/>
              <a:t>항염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관절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뼈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치아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피로 회복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눈 건강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장 건강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두뇌 및 기억력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위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간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갑상선</a:t>
            </a:r>
            <a:endParaRPr lang="en-US" altLang="ko-KR" sz="800" dirty="0" smtClean="0"/>
          </a:p>
        </p:txBody>
      </p:sp>
      <p:sp>
        <p:nvSpPr>
          <p:cNvPr id="42" name="직사각형 41"/>
          <p:cNvSpPr/>
          <p:nvPr/>
        </p:nvSpPr>
        <p:spPr>
          <a:xfrm>
            <a:off x="1996930" y="3662701"/>
            <a:ext cx="1459611" cy="118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폴리코산놀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오메가 </a:t>
            </a:r>
            <a:r>
              <a:rPr lang="en-US" altLang="ko-KR" sz="800" dirty="0" smtClean="0"/>
              <a:t>– 3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비타민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미네랄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유산균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글루코사민</a:t>
            </a:r>
            <a:r>
              <a:rPr lang="en-US" altLang="ko-KR" sz="800" dirty="0" smtClean="0"/>
              <a:t>/ MSM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루테인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코큐텐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아르기닌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밀크씨슬</a:t>
            </a:r>
            <a:endParaRPr lang="en-US" altLang="ko-KR" sz="800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2128387" y="5414313"/>
            <a:ext cx="1459611" cy="399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남성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여성</a:t>
            </a:r>
            <a:endParaRPr lang="en-US" altLang="ko-KR" sz="800" dirty="0" smtClean="0"/>
          </a:p>
        </p:txBody>
      </p:sp>
    </p:spTree>
    <p:extLst>
      <p:ext uri="{BB962C8B-B14F-4D97-AF65-F5344CB8AC3E}">
        <p14:creationId xmlns:p14="http://schemas.microsoft.com/office/powerpoint/2010/main" val="24633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2413" y="254290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기능별 상품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355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기능별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5381" y="694972"/>
            <a:ext cx="10058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기능별 상품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28799" y="122853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/>
              <a:t>혈당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혈압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828799" y="148923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항산화 면역력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1828799" y="174040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염증 </a:t>
            </a:r>
            <a:r>
              <a:rPr lang="ko-KR" altLang="en-US" sz="800" dirty="0" err="1" smtClean="0"/>
              <a:t>항염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830232" y="1979928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관절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치아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4" name="직사각형 53"/>
          <p:cNvSpPr/>
          <p:nvPr/>
        </p:nvSpPr>
        <p:spPr>
          <a:xfrm>
            <a:off x="1830232" y="224868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피로회복</a:t>
            </a:r>
            <a:endParaRPr lang="ko-KR" altLang="en-US" sz="800" dirty="0"/>
          </a:p>
        </p:txBody>
      </p:sp>
      <p:sp>
        <p:nvSpPr>
          <p:cNvPr id="55" name="직사각형 54"/>
          <p:cNvSpPr/>
          <p:nvPr/>
        </p:nvSpPr>
        <p:spPr>
          <a:xfrm>
            <a:off x="1830232" y="249985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눈 건강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6" name="직사각형 55"/>
          <p:cNvSpPr/>
          <p:nvPr/>
        </p:nvSpPr>
        <p:spPr>
          <a:xfrm>
            <a:off x="1829557" y="2782789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장 건강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7" name="직사각형 56"/>
          <p:cNvSpPr/>
          <p:nvPr/>
        </p:nvSpPr>
        <p:spPr>
          <a:xfrm>
            <a:off x="1829557" y="305154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두뇌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및 기억력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8" name="직사각형 57"/>
          <p:cNvSpPr/>
          <p:nvPr/>
        </p:nvSpPr>
        <p:spPr>
          <a:xfrm>
            <a:off x="1829557" y="3302713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위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간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갑상선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10097984" y="4785031"/>
            <a:ext cx="2037806" cy="192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기능별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성분별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성별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 같은 형식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1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기능별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325" y="696632"/>
            <a:ext cx="18786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기능별 상품 </a:t>
            </a:r>
            <a:endParaRPr lang="en-US" altLang="ko-KR" sz="900" dirty="0" smtClean="0"/>
          </a:p>
          <a:p>
            <a:r>
              <a:rPr lang="en-US" altLang="ko-KR" sz="900" dirty="0" smtClean="0"/>
              <a:t>-&gt; </a:t>
            </a:r>
            <a:r>
              <a:rPr lang="ko-KR" altLang="en-US" sz="900" dirty="0" smtClean="0"/>
              <a:t>혈당 </a:t>
            </a:r>
            <a:r>
              <a:rPr lang="en-US" altLang="ko-KR" sz="900" dirty="0" smtClean="0"/>
              <a:t>/ </a:t>
            </a:r>
            <a:r>
              <a:rPr lang="ko-KR" altLang="en-US" sz="900" dirty="0" smtClean="0"/>
              <a:t>혈압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69505" y="1270119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혈당</a:t>
            </a:r>
            <a:r>
              <a:rPr lang="en-US" altLang="ko-KR" sz="1100" dirty="0" smtClean="0"/>
              <a:t>/ </a:t>
            </a:r>
            <a:r>
              <a:rPr lang="ko-KR" altLang="en-US" sz="1100" dirty="0" smtClean="0"/>
              <a:t>혈압</a:t>
            </a:r>
            <a:endParaRPr lang="ko-KR" altLang="en-US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1935574" y="1609484"/>
            <a:ext cx="1459611" cy="118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액상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정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캡슐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배지 캡슐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젤리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분말 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츄어블</a:t>
            </a:r>
            <a:endParaRPr lang="en-US" altLang="ko-KR" sz="800" dirty="0" smtClean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35875" y="172781"/>
            <a:ext cx="1118789" cy="26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한 줄로 표시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2724858" y="488389"/>
            <a:ext cx="251098" cy="20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183" y="2938882"/>
            <a:ext cx="162900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60386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상품 상세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3408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상품 상세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36502" y="1124631"/>
            <a:ext cx="8889904" cy="576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74" y="591903"/>
            <a:ext cx="9832959" cy="574893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425639" y="667295"/>
            <a:ext cx="21897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기능별 상품 </a:t>
            </a:r>
            <a:r>
              <a:rPr lang="en-US" altLang="ko-KR" sz="900" dirty="0"/>
              <a:t> -&gt; </a:t>
            </a:r>
            <a:r>
              <a:rPr lang="ko-KR" altLang="en-US" sz="900" dirty="0"/>
              <a:t>혈당 </a:t>
            </a:r>
            <a:r>
              <a:rPr lang="en-US" altLang="ko-KR" sz="900" dirty="0"/>
              <a:t>/ </a:t>
            </a:r>
            <a:r>
              <a:rPr lang="ko-KR" altLang="en-US" sz="900" dirty="0"/>
              <a:t>혈압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951912" y="1341120"/>
            <a:ext cx="3914899" cy="478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상품명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969921" y="2081528"/>
            <a:ext cx="3896890" cy="496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15,000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60386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장바구니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290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장바구니 화면</a:t>
            </a:r>
            <a:endParaRPr lang="en-US" altLang="ko-KR" sz="24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04" y="661033"/>
            <a:ext cx="6981615" cy="59588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95405" y="722810"/>
            <a:ext cx="694310" cy="1714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장바구니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725783" y="1132114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가격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수량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435454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합계금액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802976" y="4662838"/>
            <a:ext cx="1902115" cy="3271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쇼핑 계속 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13845" y="5163662"/>
            <a:ext cx="2482406" cy="13416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TOTAL</a:t>
            </a:r>
          </a:p>
          <a:p>
            <a:r>
              <a:rPr lang="ko-KR" altLang="en-US" sz="1400" dirty="0" smtClean="0"/>
              <a:t>상품 금액</a:t>
            </a:r>
            <a:r>
              <a:rPr lang="en-US" altLang="ko-KR" sz="1400" dirty="0" smtClean="0"/>
              <a:t>:20,000</a:t>
            </a:r>
            <a:r>
              <a:rPr lang="ko-KR" altLang="en-US" sz="1400" dirty="0" smtClean="0"/>
              <a:t>원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배송비</a:t>
            </a:r>
            <a:r>
              <a:rPr lang="en-US" altLang="ko-KR" sz="1400" dirty="0" smtClean="0"/>
              <a:t>: 2,500</a:t>
            </a:r>
            <a:r>
              <a:rPr lang="ko-KR" altLang="en-US" sz="1400" dirty="0" smtClean="0"/>
              <a:t>원</a:t>
            </a:r>
            <a:endParaRPr lang="en-US" altLang="ko-KR" sz="1400" dirty="0" smtClean="0"/>
          </a:p>
          <a:p>
            <a:r>
              <a:rPr lang="ko-KR" altLang="en-US" sz="1400" dirty="0" smtClean="0"/>
              <a:t>총</a:t>
            </a:r>
            <a:r>
              <a:rPr lang="en-US" altLang="ko-KR" sz="1400" dirty="0" smtClean="0"/>
              <a:t>: 22,500</a:t>
            </a:r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7986612" y="6105393"/>
            <a:ext cx="1201131" cy="452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24" y="2655570"/>
            <a:ext cx="11051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결제 화면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8921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결제 화면 </a:t>
            </a:r>
            <a:r>
              <a:rPr lang="en-US" altLang="ko-KR" sz="2400" dirty="0" smtClean="0"/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04" y="661033"/>
            <a:ext cx="6981615" cy="59588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69279" y="722810"/>
            <a:ext cx="640870" cy="1975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결제 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802976" y="1231026"/>
            <a:ext cx="671102" cy="2040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상품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가격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수량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7469179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84955" y="920393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상세 내역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779824" y="1127735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합계금액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383" y="1568161"/>
            <a:ext cx="1162212" cy="31246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981" y="1515862"/>
            <a:ext cx="733527" cy="32294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401" y="1524260"/>
            <a:ext cx="686731" cy="309973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8824" y="3020530"/>
            <a:ext cx="9875520" cy="370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82979" y="317079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주문자 정보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82978" y="429516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배송 정보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801414" y="5258302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정보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801414" y="5977367"/>
            <a:ext cx="2415020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수단 선택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801414" y="6323237"/>
            <a:ext cx="6181386" cy="379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476239" y="6263354"/>
            <a:ext cx="1706880" cy="394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하기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524" y="2993862"/>
            <a:ext cx="6649378" cy="1381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095" y="4373046"/>
            <a:ext cx="6679473" cy="24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19251" y="338354"/>
            <a:ext cx="713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3</a:t>
            </a:r>
          </a:p>
          <a:p>
            <a:pPr algn="ctr"/>
            <a:r>
              <a:rPr lang="en-US" altLang="ko-KR" sz="4800" dirty="0" err="1" smtClean="0"/>
              <a:t>Index.jsp</a:t>
            </a:r>
            <a:endParaRPr lang="en-US" altLang="ko-KR" sz="4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1138568"/>
            <a:ext cx="6502632" cy="1715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3020016"/>
            <a:ext cx="6502632" cy="1715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4981819"/>
            <a:ext cx="6502632" cy="1715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3" y="1138569"/>
            <a:ext cx="6502632" cy="14051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2982546"/>
            <a:ext cx="6502632" cy="14051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4972508"/>
            <a:ext cx="6502632" cy="14051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2699" y="1996340"/>
            <a:ext cx="47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사진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42412" y="3788198"/>
            <a:ext cx="260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맞춤 </a:t>
            </a:r>
            <a:r>
              <a:rPr lang="ko-KR" altLang="en-US" smtClean="0"/>
              <a:t>건강 추천 </a:t>
            </a:r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8913" y="5839591"/>
            <a:ext cx="253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ARS</a:t>
            </a:r>
            <a:r>
              <a:rPr lang="ko-KR" altLang="en-US" dirty="0"/>
              <a:t> </a:t>
            </a:r>
            <a:r>
              <a:rPr lang="ko-KR" altLang="en-US" dirty="0" smtClean="0"/>
              <a:t>전화 주문 사진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1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결제 화면 </a:t>
            </a:r>
            <a:r>
              <a:rPr lang="en-US" altLang="ko-KR" sz="2400" dirty="0"/>
              <a:t>2</a:t>
            </a:r>
            <a:endParaRPr lang="en-US" altLang="ko-KR" sz="24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69279" y="722810"/>
            <a:ext cx="640870" cy="1975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결제 </a:t>
            </a:r>
            <a:endParaRPr lang="ko-KR" altLang="en-US" sz="800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가격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수량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7469179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83" y="1568161"/>
            <a:ext cx="1162212" cy="31246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401" y="1524260"/>
            <a:ext cx="686731" cy="309973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8824" y="3020530"/>
            <a:ext cx="9875520" cy="370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82979" y="317079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주문자 정보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82978" y="429516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배송 정보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801414" y="5258302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정보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801414" y="5977367"/>
            <a:ext cx="2415020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수단 선택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71" y="468950"/>
            <a:ext cx="6970209" cy="59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379" y="2645229"/>
            <a:ext cx="11051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고객센터 화면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1174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0791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114697" y="2429763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03" y="1724297"/>
            <a:ext cx="7730100" cy="47510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73" y="6051274"/>
            <a:ext cx="2410161" cy="3460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71377" y="6347055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089" y="51239"/>
            <a:ext cx="4363911" cy="1646266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11198629" y="1541076"/>
            <a:ext cx="437951" cy="40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268153" y="2015964"/>
            <a:ext cx="1986742" cy="539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비밀글을</a:t>
            </a:r>
            <a:r>
              <a:rPr lang="ko-KR" altLang="en-US" dirty="0" smtClean="0"/>
              <a:t> 한다면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형식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7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076264" y="2758776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63" y="2260323"/>
            <a:ext cx="8090295" cy="39508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4" y="5931926"/>
            <a:ext cx="2410161" cy="3460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0748" y="6227707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8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3978" y="280531"/>
            <a:ext cx="8759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자주 찾는 질문 글쓰기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  <a:p>
            <a:pPr algn="ctr"/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6" y="1271452"/>
            <a:ext cx="8078411" cy="53954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965468" y="5584966"/>
            <a:ext cx="3146175" cy="1100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글을 누르면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열리는 형식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OR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 smtClean="0"/>
              <a:t>패이지를 이동해서 할지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142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099931" y="3118935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3" y="6051274"/>
            <a:ext cx="2410161" cy="3460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1377" y="6347055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65" y="1857165"/>
            <a:ext cx="8233494" cy="39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7485" y="247274"/>
            <a:ext cx="8429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/>
              <a:t>1:1 </a:t>
            </a:r>
            <a:r>
              <a:rPr lang="ko-KR" altLang="en-US" sz="4800" dirty="0"/>
              <a:t>문의 </a:t>
            </a:r>
            <a:r>
              <a:rPr lang="ko-KR" altLang="en-US" sz="4800" dirty="0" smtClean="0"/>
              <a:t>사항 글쓰기 화면 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71" y="970330"/>
            <a:ext cx="7127203" cy="57815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92005" y="5627716"/>
            <a:ext cx="6703469" cy="10985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05" y="5622919"/>
            <a:ext cx="6579288" cy="5530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2008" y="6073405"/>
            <a:ext cx="4467110" cy="391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비밀글을</a:t>
            </a:r>
            <a:r>
              <a:rPr lang="ko-KR" altLang="en-US" dirty="0" smtClean="0"/>
              <a:t> 한다면 </a:t>
            </a:r>
            <a:r>
              <a:rPr lang="ko-KR" altLang="en-US" dirty="0" err="1" smtClean="0"/>
              <a:t>이용동의를</a:t>
            </a:r>
            <a:r>
              <a:rPr lang="ko-KR" altLang="en-US" dirty="0" smtClean="0"/>
              <a:t> 해야 할 지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7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맞춤건강관리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5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47411" cy="669591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 화면 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36" y="987608"/>
            <a:ext cx="1431006" cy="299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8641" y="1005962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맞춤건강관리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2" y="1525002"/>
            <a:ext cx="1352550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1472" y="1388675"/>
            <a:ext cx="1583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맞춤건강관리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2" y="2004229"/>
            <a:ext cx="2019300" cy="1704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855" y="2023281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맞춤건강추천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47855" y="2412049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안심조회서비스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855" y="2819869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건강정보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7855" y="3302594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성분사전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47855" y="3730263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새소식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13" y="973893"/>
            <a:ext cx="4536841" cy="58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522080"/>
            <a:ext cx="5009147" cy="52521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맞춤건강추천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791" y="1046743"/>
            <a:ext cx="123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&gt; </a:t>
            </a:r>
            <a:r>
              <a:rPr lang="ko-KR" altLang="en-US" sz="1100" dirty="0" smtClean="0"/>
              <a:t>맞춤건강추천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838197" y="1419726"/>
            <a:ext cx="265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나의 건강 분석하기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17" y="1419725"/>
            <a:ext cx="4259575" cy="534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26" y="1419726"/>
            <a:ext cx="4183832" cy="534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8874" y="2620464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이벤트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192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맞춤건강추천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791" y="1046743"/>
            <a:ext cx="123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&gt;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맞춤건강추천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7" y="1419726"/>
            <a:ext cx="265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맞춤 건강 추천 결과 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4" y="0"/>
            <a:ext cx="4010767" cy="7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안심조회서비스 화면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9" y="1558924"/>
            <a:ext cx="8834102" cy="4028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60568" y="3164305"/>
            <a:ext cx="1218113" cy="4090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040566"/>
            <a:ext cx="2020575" cy="267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58772" y="1029527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안심 조회 서비스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98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건강정보 화면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58772" y="1005493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건강정보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398357"/>
            <a:ext cx="6840794" cy="49209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21" y="1438429"/>
            <a:ext cx="4579926" cy="5051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7" y="1005493"/>
            <a:ext cx="2020575" cy="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성분 사전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8774" y="1040566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성분 사전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17" y="1335174"/>
            <a:ext cx="6916520" cy="51488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6873" y="1467853"/>
            <a:ext cx="14437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성분 사전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882190" y="3220454"/>
            <a:ext cx="14437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사전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5056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새 소식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8774" y="1037805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&gt;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새 소식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879" y="1388000"/>
            <a:ext cx="29781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건강기능식품의 새로운 정보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15140"/>
            <a:ext cx="5928641" cy="46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" y="249796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0000" dirty="0" smtClean="0"/>
              <a:t>소개 페이지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760581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077095" cy="72384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소개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5359" y="1023659"/>
            <a:ext cx="10934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58" y="1311442"/>
            <a:ext cx="5139212" cy="5429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6747" y="2162666"/>
            <a:ext cx="7564583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Arial Rounded MT Bold" panose="020F0704030504030204" pitchFamily="34" charset="0"/>
              </a:rPr>
              <a:t>배경 </a:t>
            </a:r>
            <a:r>
              <a:rPr lang="en-US" altLang="ko-KR" sz="1000" dirty="0">
                <a:latin typeface="Arial Rounded MT Bold" panose="020F0704030504030204" pitchFamily="34" charset="0"/>
              </a:rPr>
              <a:t>: </a:t>
            </a:r>
            <a:r>
              <a:rPr lang="ko-KR" altLang="en-US" sz="1000" dirty="0">
                <a:latin typeface="Arial Rounded MT Bold" panose="020F0704030504030204" pitchFamily="34" charset="0"/>
              </a:rPr>
              <a:t>이른바 </a:t>
            </a:r>
            <a:r>
              <a:rPr lang="en-US" altLang="ko-KR" sz="1000" dirty="0">
                <a:latin typeface="Arial Rounded MT Bold" panose="020F0704030504030204" pitchFamily="34" charset="0"/>
              </a:rPr>
              <a:t>100</a:t>
            </a:r>
            <a:r>
              <a:rPr lang="ko-KR" altLang="en-US" sz="1000" dirty="0">
                <a:latin typeface="Arial Rounded MT Bold" panose="020F0704030504030204" pitchFamily="34" charset="0"/>
              </a:rPr>
              <a:t>세 시대를 살고있는 사람들에게 가장 큰 관심은 무엇보다 건강일 것이다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그중에서도</a:t>
            </a:r>
            <a:r>
              <a:rPr lang="ko-KR" altLang="en-US" sz="1000" dirty="0">
                <a:latin typeface="Arial Rounded MT Bold" panose="020F0704030504030204" pitchFamily="34" charset="0"/>
              </a:rPr>
              <a:t> 대한민국은 통계청의 조사에 따르면 </a:t>
            </a:r>
            <a:r>
              <a:rPr lang="en-US" altLang="ko-KR" sz="1000" dirty="0">
                <a:latin typeface="Arial Rounded MT Bold" panose="020F0704030504030204" pitchFamily="34" charset="0"/>
              </a:rPr>
              <a:t>25</a:t>
            </a:r>
            <a:r>
              <a:rPr lang="ko-KR" altLang="en-US" sz="1000" dirty="0">
                <a:latin typeface="Arial Rounded MT Bold" panose="020F0704030504030204" pitchFamily="34" charset="0"/>
              </a:rPr>
              <a:t>년을 기점으로 전체 인구의 </a:t>
            </a:r>
            <a:r>
              <a:rPr lang="en-US" altLang="ko-KR" sz="1000" dirty="0">
                <a:latin typeface="Arial Rounded MT Bold" panose="020F0704030504030204" pitchFamily="34" charset="0"/>
              </a:rPr>
              <a:t>20.6%</a:t>
            </a:r>
            <a:r>
              <a:rPr lang="ko-KR" altLang="en-US" sz="1000" dirty="0">
                <a:latin typeface="Arial Rounded MT Bold" panose="020F0704030504030204" pitchFamily="34" charset="0"/>
              </a:rPr>
              <a:t>가 </a:t>
            </a:r>
            <a:r>
              <a:rPr lang="en-US" altLang="ko-KR" sz="1000" dirty="0">
                <a:latin typeface="Arial Rounded MT Bold" panose="020F0704030504030204" pitchFamily="34" charset="0"/>
              </a:rPr>
              <a:t>65</a:t>
            </a:r>
            <a:r>
              <a:rPr lang="ko-KR" altLang="en-US" sz="1000" dirty="0">
                <a:latin typeface="Arial Rounded MT Bold" panose="020F0704030504030204" pitchFamily="34" charset="0"/>
              </a:rPr>
              <a:t>세 이상인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초고령화</a:t>
            </a:r>
            <a:r>
              <a:rPr lang="ko-KR" altLang="en-US" sz="1000" dirty="0">
                <a:latin typeface="Arial Rounded MT Bold" panose="020F0704030504030204" pitchFamily="34" charset="0"/>
              </a:rPr>
              <a:t> 사회로 진입하게 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이와같이</a:t>
            </a:r>
            <a:r>
              <a:rPr lang="ko-KR" altLang="en-US" sz="1000" dirty="0">
                <a:latin typeface="Arial Rounded MT Bold" panose="020F0704030504030204" pitchFamily="34" charset="0"/>
              </a:rPr>
              <a:t> 건강에 대한 관심이 커지는 만큼 노령층이 빠르게 증가하는 사회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구조속에서</a:t>
            </a:r>
            <a:r>
              <a:rPr lang="ko-KR" altLang="en-US" sz="1000" dirty="0">
                <a:latin typeface="Arial Rounded MT Bold" panose="020F0704030504030204" pitchFamily="34" charset="0"/>
              </a:rPr>
              <a:t> 노령층을 속여 허가 받지 않은 사업자들이 각종 불법 건강기능식품을 허위 광고로 강매하는 사기가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횡횡해</a:t>
            </a:r>
            <a:r>
              <a:rPr lang="ko-KR" altLang="en-US" sz="1000" dirty="0">
                <a:latin typeface="Arial Rounded MT Bold" panose="020F0704030504030204" pitchFamily="34" charset="0"/>
              </a:rPr>
              <a:t> 황금빛 노후를 그리는 수 없이 많은 꿈을 좌절시키고 있다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>
                <a:latin typeface="Arial Rounded MT Bold" panose="020F0704030504030204" pitchFamily="34" charset="0"/>
              </a:rPr>
              <a:t>이러한 세태의 주요 원인은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중장년층과</a:t>
            </a:r>
            <a:r>
              <a:rPr lang="ko-KR" altLang="en-US" sz="1000" dirty="0">
                <a:latin typeface="Arial Rounded MT Bold" panose="020F0704030504030204" pitchFamily="34" charset="0"/>
              </a:rPr>
              <a:t> 달리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키오스크와</a:t>
            </a:r>
            <a:r>
              <a:rPr lang="ko-KR" altLang="en-US" sz="1000" dirty="0">
                <a:latin typeface="Arial Rounded MT Bold" panose="020F0704030504030204" pitchFamily="34" charset="0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    </a:t>
            </a:r>
            <a:endParaRPr lang="en-US" altLang="ko-KR" sz="1000" dirty="0" smtClean="0">
              <a:latin typeface="Arial Rounded MT Bold" panose="020F07040305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atin typeface="Arial Rounded MT Bold" panose="020F0704030504030204" pitchFamily="34" charset="0"/>
              </a:rPr>
              <a:t>- </a:t>
            </a:r>
            <a:r>
              <a:rPr lang="ko-KR" altLang="en-US" sz="1000" dirty="0">
                <a:latin typeface="Arial Rounded MT Bold" panose="020F0704030504030204" pitchFamily="34" charset="0"/>
              </a:rPr>
              <a:t>개요 및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차별점</a:t>
            </a:r>
            <a:r>
              <a:rPr lang="ko-KR" altLang="en-US" sz="1000" dirty="0">
                <a:latin typeface="Arial Rounded MT Bold" panose="020F0704030504030204" pitchFamily="34" charset="0"/>
              </a:rPr>
              <a:t> </a:t>
            </a:r>
            <a:r>
              <a:rPr lang="en-US" altLang="ko-KR" sz="1000" dirty="0">
                <a:latin typeface="Arial Rounded MT Bold" panose="020F0704030504030204" pitchFamily="34" charset="0"/>
              </a:rPr>
              <a:t>: </a:t>
            </a:r>
            <a:r>
              <a:rPr lang="ko-KR" altLang="en-US" sz="1000" dirty="0">
                <a:latin typeface="Arial Rounded MT Bold" panose="020F0704030504030204" pitchFamily="34" charset="0"/>
              </a:rPr>
              <a:t>그러므로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브라브</a:t>
            </a:r>
            <a:r>
              <a:rPr lang="ko-KR" altLang="en-US" sz="1000" dirty="0">
                <a:latin typeface="Arial Rounded MT Bold" panose="020F0704030504030204" pitchFamily="34" charset="0"/>
              </a:rPr>
              <a:t> 마이 라이프 프로젝트는 오늘날 건강한 내일을 꿈꾸는 노령층이 더 이상 이런 피해를 입지 않게끔 사태를 미연에 방지하기 위하여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노령층에게도</a:t>
            </a:r>
            <a:r>
              <a:rPr lang="ko-KR" altLang="en-US" sz="1000" dirty="0">
                <a:latin typeface="Arial Rounded MT Bold" panose="020F0704030504030204" pitchFamily="34" charset="0"/>
              </a:rPr>
              <a:t> 친숙하게 다가갈 수 있는 간편하고 직관적인 </a:t>
            </a:r>
            <a:r>
              <a:rPr lang="en-US" altLang="ko-KR" sz="1000" dirty="0">
                <a:latin typeface="Arial Rounded MT Bold" panose="020F0704030504030204" pitchFamily="34" charset="0"/>
              </a:rPr>
              <a:t>UI</a:t>
            </a:r>
            <a:r>
              <a:rPr lang="ko-KR" altLang="en-US" sz="1000" dirty="0">
                <a:latin typeface="Arial Rounded MT Bold" panose="020F0704030504030204" pitchFamily="34" charset="0"/>
              </a:rPr>
              <a:t>를 기반으로 건강기능식품이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식약처에</a:t>
            </a:r>
            <a:r>
              <a:rPr lang="ko-KR" altLang="en-US" sz="1000" dirty="0">
                <a:latin typeface="Arial Rounded MT Bold" panose="020F0704030504030204" pitchFamily="34" charset="0"/>
              </a:rPr>
              <a:t> 등록된 합법적인 것인지를 알려주는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공공데이터</a:t>
            </a:r>
            <a:r>
              <a:rPr lang="ko-KR" altLang="en-US" sz="1000" dirty="0">
                <a:latin typeface="Arial Rounded MT Bold" panose="020F0704030504030204" pitchFamily="34" charset="0"/>
              </a:rPr>
              <a:t> </a:t>
            </a:r>
            <a:r>
              <a:rPr lang="en-US" altLang="ko-KR" sz="1000" dirty="0">
                <a:latin typeface="Arial Rounded MT Bold" panose="020F0704030504030204" pitchFamily="34" charset="0"/>
              </a:rPr>
              <a:t>API</a:t>
            </a:r>
            <a:r>
              <a:rPr lang="ko-KR" altLang="en-US" sz="1000" dirty="0">
                <a:latin typeface="Arial Rounded MT Bold" panose="020F0704030504030204" pitchFamily="34" charset="0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</a:t>
            </a:r>
            <a:endParaRPr lang="en-US" altLang="ko-KR" sz="1000" dirty="0" smtClean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5558" y="1629295"/>
            <a:ext cx="27944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Arial Rounded MT Bold" panose="020F0704030504030204" pitchFamily="34" charset="0"/>
              </a:rPr>
              <a:t>브라보 마이 라이프</a:t>
            </a:r>
            <a:r>
              <a:rPr lang="en-US" altLang="ko-KR" sz="1200" b="1" dirty="0" smtClean="0">
                <a:latin typeface="Arial Rounded MT Bold" panose="020F0704030504030204" pitchFamily="34" charset="0"/>
              </a:rPr>
              <a:t>!</a:t>
            </a:r>
          </a:p>
          <a:p>
            <a:r>
              <a:rPr lang="en-US" altLang="ko-KR" sz="1200" b="1" dirty="0" smtClean="0">
                <a:latin typeface="Arial Rounded MT Bold" panose="020F0704030504030204" pitchFamily="34" charset="0"/>
              </a:rPr>
              <a:t>~~~~~~~~</a:t>
            </a:r>
            <a:endParaRPr lang="ko-KR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7970" y="4738254"/>
            <a:ext cx="2676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알맞은 이미지 삽입</a:t>
            </a:r>
            <a:endParaRPr lang="ko-KR" altLang="en-US" sz="1100" dirty="0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7332417" y="4650970"/>
            <a:ext cx="764705" cy="43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38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404" y="2618509"/>
            <a:ext cx="8255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관리자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439308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64" y="1778000"/>
            <a:ext cx="7338112" cy="366141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관리자 로그인 안 한 메인 페이지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1303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관리자 로그인 한 메인 페이지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15" y="1130300"/>
            <a:ext cx="9957769" cy="48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1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이벤트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3" y="1259238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이벤트</a:t>
            </a:r>
            <a:endParaRPr lang="ko-KR" altLang="en-US" sz="8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377440"/>
            <a:ext cx="9157773" cy="39786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70237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2050534"/>
            <a:ext cx="6782747" cy="44964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88777" y="1529203"/>
            <a:ext cx="2438400" cy="978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사용자 관리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회원 관리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4" y="1438101"/>
            <a:ext cx="9076891" cy="42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30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사용자 관리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관리자 관리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4" y="1438101"/>
            <a:ext cx="9657854" cy="35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88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주문 관리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4" y="1438101"/>
            <a:ext cx="9657854" cy="37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7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상품 관리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상품 목록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35" y="1356852"/>
            <a:ext cx="8126929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9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상품 관리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상품 상세 정보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194190"/>
            <a:ext cx="7700554" cy="49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236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상품 관리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상품 등록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35" y="1356852"/>
            <a:ext cx="7204871" cy="4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67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고객 센터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목록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75" y="1460150"/>
            <a:ext cx="9935650" cy="393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96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고객 센터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목록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상세 화면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06329"/>
            <a:ext cx="9725800" cy="45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6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고객 센터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목록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수정 화면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01155"/>
            <a:ext cx="8387518" cy="472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58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고객 센터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목록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등록 화면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4" y="1117311"/>
            <a:ext cx="9115426" cy="514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2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899" y="2601414"/>
            <a:ext cx="11051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/>
              <a:t>맞춤 건강 추천 화면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3929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 건강 등록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등록 화면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9" y="1307344"/>
            <a:ext cx="9411451" cy="47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92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 건강 등록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수정 화면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880971"/>
            <a:ext cx="10764752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320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소개 화면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2338235"/>
            <a:ext cx="1077427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45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소개 등록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2090550"/>
            <a:ext cx="1080285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29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소개 수정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1933366"/>
            <a:ext cx="10793331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4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통계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회원별</a:t>
            </a:r>
            <a:r>
              <a:rPr lang="ko-KR" altLang="en-US" sz="2400" dirty="0" smtClean="0"/>
              <a:t> 통계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12" y="1228725"/>
            <a:ext cx="8757172" cy="42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646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통계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인기 상품 통계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20" y="1040566"/>
            <a:ext cx="9969247" cy="49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77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6677028" cy="518486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통계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매출과 원가를 통한 판매 </a:t>
            </a:r>
            <a:r>
              <a:rPr lang="ko-KR" altLang="en-US" sz="2400" smtClean="0"/>
              <a:t>수익 추이 통계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88" y="1971674"/>
            <a:ext cx="10827011" cy="357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286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6677028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마이 페이지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2085787"/>
            <a:ext cx="9088118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48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6677028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마이 페이지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개인 정보 확인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31" y="1182889"/>
            <a:ext cx="6290270" cy="506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7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59307" y="307017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팝업 건강 추천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3" y="1259238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맞춤 건강 관리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561975" y="1771650"/>
            <a:ext cx="10082349" cy="37407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88777" y="1529203"/>
            <a:ext cx="2438400" cy="978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5598" y="3076753"/>
            <a:ext cx="9486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맞춤 건강 관리 설문</a:t>
            </a:r>
            <a:endParaRPr lang="en-US" altLang="ko-KR" sz="5400" dirty="0" smtClean="0"/>
          </a:p>
          <a:p>
            <a:pPr algn="ctr"/>
            <a:r>
              <a:rPr lang="ko-KR" altLang="en-US" sz="5400" dirty="0" smtClean="0"/>
              <a:t> 페이지로 이동 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448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6677028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마이 페이지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개인 정보 확인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수정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31" y="1182889"/>
            <a:ext cx="6290270" cy="506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39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6677028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마이 페이지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비밀번호 변경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63" y="1040566"/>
            <a:ext cx="697327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1501</Words>
  <Application>Microsoft Office PowerPoint</Application>
  <PresentationFormat>와이드스크린</PresentationFormat>
  <Paragraphs>509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ARS전화주문 페이지</vt:lpstr>
      <vt:lpstr>ARS전화주문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맞춤건강관리 페이지</vt:lpstr>
      <vt:lpstr>맞춤건강관리 화면 </vt:lpstr>
      <vt:lpstr>맞춤건강관리&gt; 맞춤건강추천 화면</vt:lpstr>
      <vt:lpstr>맞춤건강관리&gt; 맞춤건강추천 화면</vt:lpstr>
      <vt:lpstr>맞춤건강관리&gt; 안심조회서비스 화면</vt:lpstr>
      <vt:lpstr>맞춤건강관리&gt; 건강정보 화면</vt:lpstr>
      <vt:lpstr>맞춤건강관리&gt; 성분 사전 화면</vt:lpstr>
      <vt:lpstr>맞춤건강관리&gt; 새 소식 화면</vt:lpstr>
      <vt:lpstr>소개 페이지</vt:lpstr>
      <vt:lpstr>소개 화면</vt:lpstr>
      <vt:lpstr>PowerPoint 프레젠테이션</vt:lpstr>
      <vt:lpstr>관리자 로그인 안 한 메인 페이지</vt:lpstr>
      <vt:lpstr>관리자 로그인 한 메인 페이지</vt:lpstr>
      <vt:lpstr>사용자 관리 – 회원 관리</vt:lpstr>
      <vt:lpstr>사용자 관리 – 관리자 관리</vt:lpstr>
      <vt:lpstr>주문 관리</vt:lpstr>
      <vt:lpstr>상품 관리 – 상품 목록</vt:lpstr>
      <vt:lpstr>상품 관리 – 상품 상세 정보</vt:lpstr>
      <vt:lpstr>상품 관리 – 상품 등록</vt:lpstr>
      <vt:lpstr>고객 센터 목록</vt:lpstr>
      <vt:lpstr>고객 센터 목록 – 상세 화면</vt:lpstr>
      <vt:lpstr>고객 센터 목록 – 수정 화면</vt:lpstr>
      <vt:lpstr>고객 센터 목록 – 등록 화면</vt:lpstr>
      <vt:lpstr>맞춤 건강 등록 – 등록 화면</vt:lpstr>
      <vt:lpstr>맞춤 건강 등록 – 수정 화면</vt:lpstr>
      <vt:lpstr>소개 화면</vt:lpstr>
      <vt:lpstr>소개 등록</vt:lpstr>
      <vt:lpstr>소개 수정</vt:lpstr>
      <vt:lpstr>통계 – 회원별 통계</vt:lpstr>
      <vt:lpstr>통계 – 인기 상품 통계</vt:lpstr>
      <vt:lpstr>통계 – 매출과 원가를 통한 판매 수익 추이 통계</vt:lpstr>
      <vt:lpstr>마이 페이지</vt:lpstr>
      <vt:lpstr>마이 페이지 – 개인 정보 확인 / 수정</vt:lpstr>
      <vt:lpstr>마이 페이지 – 개인 정보 확인 / 수정</vt:lpstr>
      <vt:lpstr>마이 페이지 – 비밀번호 변경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이커머스 7차</dc:creator>
  <cp:lastModifiedBy>이커머스 7차</cp:lastModifiedBy>
  <cp:revision>46</cp:revision>
  <dcterms:created xsi:type="dcterms:W3CDTF">2024-09-30T01:36:29Z</dcterms:created>
  <dcterms:modified xsi:type="dcterms:W3CDTF">2024-11-15T06:24:32Z</dcterms:modified>
</cp:coreProperties>
</file>